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308" r:id="rId18"/>
    <p:sldId id="294" r:id="rId19"/>
    <p:sldId id="300" r:id="rId20"/>
    <p:sldId id="301" r:id="rId21"/>
    <p:sldId id="297" r:id="rId22"/>
    <p:sldId id="302" r:id="rId23"/>
    <p:sldId id="304" r:id="rId24"/>
    <p:sldId id="303" r:id="rId25"/>
    <p:sldId id="305" r:id="rId26"/>
    <p:sldId id="306" r:id="rId27"/>
    <p:sldId id="307" r:id="rId28"/>
    <p:sldId id="295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378"/>
    <a:srgbClr val="FF3300"/>
    <a:srgbClr val="FF6600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96B3C-3781-49B9-BC74-D48A22A6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" y="867360"/>
            <a:ext cx="11236088" cy="35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t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đất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 các tiện ích có trên đất đó (hàng rào, đường đi từ cổng vô nhà, ...)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phải đóng ứng với 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rõ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i="1" dirty="0" err="1">
                <a:latin typeface="Helvetica Neue"/>
              </a:rPr>
              <a:t>ví</a:t>
            </a:r>
            <a:r>
              <a:rPr lang="en-US" i="1" dirty="0">
                <a:latin typeface="Helvetica Neue"/>
              </a:rPr>
              <a:t> </a:t>
            </a:r>
            <a:r>
              <a:rPr lang="en-US" i="1" dirty="0" err="1">
                <a:latin typeface="Helvetica Neue"/>
              </a:rPr>
              <a:t>dụ</a:t>
            </a:r>
            <a:r>
              <a:rPr lang="en-US" i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675250" y="694155"/>
            <a:ext cx="110711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4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hóa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 Neue"/>
              </a:rPr>
              <a:t>Linear Regression.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B84E30-CD8C-43A0-A210-EAAF230DC483}"/>
              </a:ext>
            </a:extLst>
          </p:cNvPr>
          <p:cNvSpPr/>
          <p:nvPr/>
        </p:nvSpPr>
        <p:spPr>
          <a:xfrm>
            <a:off x="675249" y="3236422"/>
            <a:ext cx="426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/>
              <p:nvPr/>
            </p:nvSpPr>
            <p:spPr>
              <a:xfrm>
                <a:off x="4015660" y="3524328"/>
                <a:ext cx="6477164" cy="665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score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60" y="3524328"/>
                <a:ext cx="6477164" cy="665503"/>
              </a:xfrm>
              <a:prstGeom prst="rect">
                <a:avLst/>
              </a:prstGeom>
              <a:blipFill>
                <a:blip r:embed="rId4"/>
                <a:stretch>
                  <a:fillRect l="-2919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CF9E3F8-1A65-4823-B925-AF8158B2BBB0}"/>
              </a:ext>
            </a:extLst>
          </p:cNvPr>
          <p:cNvSpPr/>
          <p:nvPr/>
        </p:nvSpPr>
        <p:spPr>
          <a:xfrm>
            <a:off x="506437" y="3080821"/>
            <a:ext cx="11239998" cy="16177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E2088-A550-4F08-BBF8-358623DC6C34}"/>
              </a:ext>
            </a:extLst>
          </p:cNvPr>
          <p:cNvSpPr/>
          <p:nvPr/>
        </p:nvSpPr>
        <p:spPr>
          <a:xfrm>
            <a:off x="945709" y="4226799"/>
            <a:ext cx="10711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score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âm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(&lt;0),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rất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kém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cậy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6760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0.9999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0.3676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238519" y="3299539"/>
            <a:ext cx="3277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0.4134</a:t>
            </a:r>
            <a:r>
              <a:rPr lang="en-US" dirty="0">
                <a:latin typeface="Helvetica Neue"/>
              </a:rPr>
              <a:t>,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4C4D0-1FF0-4EB9-AB39-B7D5F97A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37488"/>
            <a:ext cx="7418275" cy="43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neighbors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tang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75069" y="4014039"/>
            <a:ext cx="4109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0.8345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9E187-5562-4388-BA7C-B8C32C23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15" y="1283361"/>
            <a:ext cx="7611354" cy="38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0.8353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0.8429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0.8353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225359" y="5291101"/>
            <a:ext cx="1181658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0.8429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6" y="4121555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0.9501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7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tang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xuống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FDAA5-8C70-45E5-B198-F00E2A44D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1" y="1283362"/>
            <a:ext cx="7488713" cy="37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0.9396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0.9486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0.9363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qua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131487" y="5389738"/>
            <a:ext cx="118599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0.9501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7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022986"/>
            <a:ext cx="38585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6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29172"/>
            <a:ext cx="4205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0.9320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86447" y="2221108"/>
            <a:ext cx="38505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63D77-DBEF-486E-982B-7CC20239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0" y="1283361"/>
            <a:ext cx="7319087" cy="3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0.9409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0.9304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0.9434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126600" y="5456315"/>
            <a:ext cx="11977197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0.9434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81773"/>
              </p:ext>
            </p:extLst>
          </p:nvPr>
        </p:nvGraphicFramePr>
        <p:xfrm>
          <a:off x="424425" y="1179201"/>
          <a:ext cx="113643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71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10279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7601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60610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8077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473449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308294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Accuracy</a:t>
                      </a:r>
                    </a:p>
                    <a:p>
                      <a:pPr algn="ctr"/>
                      <a:r>
                        <a:rPr lang="en-US" b="1" i="0" dirty="0"/>
                        <a:t>(score)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424425" y="694155"/>
            <a:ext cx="11233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Accuracy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lớn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969310" y="4720483"/>
            <a:ext cx="1085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B05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>
                <a:solidFill>
                  <a:srgbClr val="00B050"/>
                </a:solidFill>
                <a:latin typeface="Helvetica Neue"/>
              </a:rPr>
              <a:t> 0.9501.</a:t>
            </a:r>
            <a:endParaRPr lang="en-US" dirty="0">
              <a:solidFill>
                <a:srgbClr val="00B050"/>
              </a:solidFill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4" y="4684016"/>
            <a:ext cx="465385" cy="5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CF3A4-EC15-4319-8FEF-F7C4E8ED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0" y="855406"/>
            <a:ext cx="10464240" cy="3982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56B3DC-630B-4B60-8AA0-D1EDCE7A4E21}"/>
              </a:ext>
            </a:extLst>
          </p:cNvPr>
          <p:cNvSpPr/>
          <p:nvPr/>
        </p:nvSpPr>
        <p:spPr>
          <a:xfrm>
            <a:off x="871929" y="2407074"/>
            <a:ext cx="50354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 err="1">
                <a:latin typeface="Helvetica Neue"/>
              </a:rPr>
              <a:t>Thấy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rằng</a:t>
            </a:r>
            <a:r>
              <a:rPr lang="en-US" sz="1600" i="1" dirty="0">
                <a:latin typeface="Helvetica Neue"/>
              </a:rPr>
              <a:t>, ở </a:t>
            </a:r>
            <a:r>
              <a:rPr lang="en-US" sz="1600" i="1" dirty="0" err="1">
                <a:latin typeface="Helvetica Neue"/>
              </a:rPr>
              <a:t>mô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hình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tốt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nhất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này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có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các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siêu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tham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số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month_to_season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year_to_period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đều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True, </a:t>
            </a:r>
            <a:r>
              <a:rPr lang="en-US" sz="1600" i="1" dirty="0" err="1">
                <a:latin typeface="Helvetica Neue"/>
              </a:rPr>
              <a:t>tức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việc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chuyển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mùa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năm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khoảng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của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nhóm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áp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dụng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hiệu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quả</a:t>
            </a:r>
            <a:r>
              <a:rPr lang="en-US" sz="1600" i="1" dirty="0"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7DE2A-1A45-472E-98C9-1493374E431A}"/>
              </a:ext>
            </a:extLst>
          </p:cNvPr>
          <p:cNvSpPr/>
          <p:nvPr/>
        </p:nvSpPr>
        <p:spPr>
          <a:xfrm>
            <a:off x="5275385" y="4710662"/>
            <a:ext cx="562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0.9477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2941072" y="4470541"/>
            <a:ext cx="7825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" y="1269210"/>
            <a:ext cx="689514" cy="7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294021" y="1461509"/>
            <a:ext cx="810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7" y="2242741"/>
            <a:ext cx="689514" cy="6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294021" y="2440167"/>
            <a:ext cx="503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00" y="3563291"/>
            <a:ext cx="694751" cy="63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380340" y="3560425"/>
            <a:ext cx="1033163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</a:p>
          <a:p>
            <a:pPr algn="r"/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(do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12,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nhật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12)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1598" y="34689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5888" y="4407646"/>
            <a:ext cx="787204" cy="5853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4F9CF3-4BAF-4C37-BDF7-A7D9DACB99E8}"/>
              </a:ext>
            </a:extLst>
          </p:cNvPr>
          <p:cNvSpPr/>
          <p:nvPr/>
        </p:nvSpPr>
        <p:spPr>
          <a:xfrm>
            <a:off x="380340" y="619630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Bài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rút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3BD3E4-D2F1-4751-B025-D488162A7B6F}"/>
              </a:ext>
            </a:extLst>
          </p:cNvPr>
          <p:cNvSpPr/>
          <p:nvPr/>
        </p:nvSpPr>
        <p:spPr>
          <a:xfrm>
            <a:off x="9396198" y="3035865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Mong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muốn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output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4659</Words>
  <Application>Microsoft Office PowerPoint</Application>
  <PresentationFormat>Widescreen</PresentationFormat>
  <Paragraphs>304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(Body)</vt:lpstr>
      <vt:lpstr>Cambria Math</vt:lpstr>
      <vt:lpstr>Gill Sans MT</vt:lpstr>
      <vt:lpstr>Gill Sans MT (Body)</vt:lpstr>
      <vt:lpstr>Helvetica Neue</vt:lpstr>
      <vt:lpstr>Wingdings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413</cp:revision>
  <dcterms:created xsi:type="dcterms:W3CDTF">2019-12-01T07:22:29Z</dcterms:created>
  <dcterms:modified xsi:type="dcterms:W3CDTF">2020-02-03T03:30:48Z</dcterms:modified>
</cp:coreProperties>
</file>